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3" r:id="rId9"/>
    <p:sldId id="268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ed Hat Text" panose="020B0604020202020204" charset="0"/>
      <p:regular r:id="rId18"/>
    </p:embeddedFont>
    <p:embeddedFont>
      <p:font typeface="Roboto Light" panose="020B0604020202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91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7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5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4933"/>
            <a:ext cx="7134701" cy="2154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Программа для прогноза котировок акций на основе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нейросетей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2699" y="42202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Презентация о программе для прогнозирования котировок акций. Использованы Java, T-Bank API и DeepLearning. Мы рассмотрим возможности нейросетей для анализа рынка.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43305" y="6010513"/>
            <a:ext cx="1444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352699" y="6142081"/>
            <a:ext cx="5918351" cy="937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Подготовил студент 22-КБ-ПР1 Милькин С.Н.</a:t>
            </a:r>
            <a:br>
              <a:rPr lang="ru-RU" sz="2350" dirty="0">
                <a:latin typeface="Roboto Light" panose="020B0604020202020204" charset="0"/>
                <a:ea typeface="Roboto Light" panose="020B0604020202020204" charset="0"/>
              </a:rPr>
            </a:b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Научный руководитель </a:t>
            </a:r>
            <a:r>
              <a:rPr lang="ru-RU" sz="2350" dirty="0" err="1">
                <a:latin typeface="Roboto Light" panose="020B0604020202020204" charset="0"/>
                <a:ea typeface="Roboto Light" panose="020B0604020202020204" charset="0"/>
              </a:rPr>
              <a:t>Мурлин</a:t>
            </a: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 А.Г.</a:t>
            </a:r>
            <a:endParaRPr lang="en-US" sz="235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5785BA-8C0A-42BF-897F-E7BED47CD6AF}"/>
              </a:ext>
            </a:extLst>
          </p:cNvPr>
          <p:cNvSpPr/>
          <p:nvPr/>
        </p:nvSpPr>
        <p:spPr>
          <a:xfrm>
            <a:off x="12668599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Перспективы развития проекта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3309" y="2162413"/>
            <a:ext cx="30480" cy="5480209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682919" y="2627233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6233220" y="2402443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6322635" y="2454176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40466" y="2375773"/>
            <a:ext cx="316527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Новые источники данных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40466" y="2817614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Добавление новостей и аналитики.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2919" y="4050625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6233220" y="3825835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6322635" y="3877568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40466" y="3799165"/>
            <a:ext cx="302168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Улучшение архитектуры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40466" y="4241006"/>
            <a:ext cx="6135777" cy="649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Улучшение текущей нейросети,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использование многопоточной среды выполнения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2919" y="5474018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3220" y="5249228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22635" y="5300960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40466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Торговый бот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40466" y="5664398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Реализация торгового бота на основе прогнозов</a:t>
            </a: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в 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Telegram.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2919" y="6897410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3220" y="6672620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6322635" y="6724352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40466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Интеграция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40466" y="7087791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Интеграция с другими финансовыми сервисами.</a:t>
            </a:r>
            <a:endParaRPr lang="en-US" sz="16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12908AE-BD94-4A91-992D-98A3B4E4C80C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672" y="4503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19165" y="1346888"/>
            <a:ext cx="8093183" cy="1557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Программа наглядно демонстрирует эффективность </a:t>
            </a:r>
            <a:r>
              <a:rPr lang="ru-RU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нейросетевой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модели, которая продолжит совершенствоваться и расширять свои возможности для более точного прогнозирования динамики котировок акций.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435" y="3052450"/>
            <a:ext cx="4999382" cy="499938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53D21A-B975-4219-B525-837D5B1A868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535" y="159182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Актуальность прогнозирования котировок акций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5" y="4446536"/>
            <a:ext cx="32645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Интерес к инвестициям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5" y="5021072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Растет интерес к фондовому рынку в России. Инвесторам нужны точные инструменты.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874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Надежный анализ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0907" y="4853432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Существует потребность в надежных инструментах анализа. Нейросети предоставляют новые возможности.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442012"/>
            <a:ext cx="3742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Преимущества нейросетей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0" y="4884624"/>
            <a:ext cx="4523899" cy="234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Нейросети лучше традиционных методов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(фундаментальный анализ и технический анализ)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Они выявляют сложные закономерности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 зависимости, способны адаптироваться к рыночным шумам.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C49FBB-E6F6-46A0-9398-2B408C6051B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849D359-8CF6-40D2-BAB2-9A199439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7" y="2803295"/>
            <a:ext cx="1017151" cy="1220629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59AEE191-8855-4D90-BC3E-F38EA627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49" y="2796508"/>
            <a:ext cx="1017151" cy="1220629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A7A8B021-969D-4525-BCC9-A0B47054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918" y="2803294"/>
            <a:ext cx="1017151" cy="12206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9632" y="1242060"/>
            <a:ext cx="8524937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Обзор используемых технологий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99" y="304520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7299" y="3859291"/>
            <a:ext cx="7815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75356" y="4365962"/>
            <a:ext cx="24960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Кроссплатформенный язык для бэкенда, отличающийся стабильностью.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96" y="3009067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70160" y="381083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T-Bank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8" y="4306372"/>
            <a:ext cx="269676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Предоставляет данные о котировках в реальном времени. Доступна историческая аналитика (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свечи)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468" y="300906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74857" y="381095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DeepLearning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74917" y="4306491"/>
            <a:ext cx="225028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Библиотеки для обучения нейросетей. Высокая точность и сложные закономерности.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7395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Архитектура программы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79959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Сбор данных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Запрос к T-Bank API, </a:t>
            </a: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получение 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 обработка данных.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Подготовка данных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Подготовка и распределение данных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обучения нейросети.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Прогнозирование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Применение обученной модели для предсказания котировок.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Оценка результатов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Сравнение прогнозируемых и фактических </a:t>
            </a: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значений</a:t>
            </a:r>
            <a:endParaRPr lang="en-US" sz="16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C80E57-005B-4F17-B00F-D85BC4AA9E16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66CFC9-4F05-4FB8-8B45-C5CF23DCD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791" y="-14579"/>
            <a:ext cx="5615607" cy="82441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5102" y="833592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Работа с 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нейросет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ью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Выбор архитектуры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69731"/>
            <a:ext cx="385143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Многослойный перцептрон (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MLP)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3178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Настройка параметров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2" y="3347560"/>
            <a:ext cx="3935013" cy="1554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Общее количество слоев (включая выходной) = 3</a:t>
            </a:r>
          </a:p>
          <a:p>
            <a:pPr>
              <a:lnSpc>
                <a:spcPts val="3000"/>
              </a:lnSpc>
            </a:pPr>
            <a:r>
              <a:rPr lang="ru-RU" sz="1850" dirty="0">
                <a:latin typeface="Roboto Light" panose="020B0604020202020204" charset="0"/>
                <a:ea typeface="Roboto Light" panose="020B0604020202020204" charset="0"/>
              </a:rPr>
              <a:t>Размер скрытого состояния уменьшается от 20 → 10 нейронов.</a:t>
            </a:r>
            <a:endParaRPr lang="en-US" sz="185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582269" y="5882932"/>
            <a:ext cx="257648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Реализация модели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70" y="628226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224667" y="5943211"/>
            <a:ext cx="4643977" cy="1466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- кросс-энтропия (XENT),</a:t>
            </a:r>
          </a:p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которая используется </a:t>
            </a:r>
          </a:p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предсказания события.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2216B8-2209-4A58-A771-A090FC8ABFD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92D7B3-55FA-4F9E-B824-472061433581}"/>
              </a:ext>
            </a:extLst>
          </p:cNvPr>
          <p:cNvSpPr/>
          <p:nvPr/>
        </p:nvSpPr>
        <p:spPr>
          <a:xfrm>
            <a:off x="7652750" y="700998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Конфигурация нейросети</a:t>
            </a:r>
            <a:endParaRPr lang="en-US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19A569-84CC-47B7-98E0-1BDE13B83F05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F0BA098-DC15-469B-AED5-ACFBFFBBEB1A}"/>
              </a:ext>
            </a:extLst>
          </p:cNvPr>
          <p:cNvSpPr/>
          <p:nvPr/>
        </p:nvSpPr>
        <p:spPr>
          <a:xfrm>
            <a:off x="7652751" y="1785968"/>
            <a:ext cx="6749050" cy="6195154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8C14D9-6C51-404F-8886-7D85A31E3741}"/>
              </a:ext>
            </a:extLst>
          </p:cNvPr>
          <p:cNvSpPr/>
          <p:nvPr/>
        </p:nvSpPr>
        <p:spPr>
          <a:xfrm>
            <a:off x="7867756" y="2044711"/>
            <a:ext cx="2816185" cy="38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Особенности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01F0B4F-C13C-4C5D-86A0-70F6CFB3D867}"/>
              </a:ext>
            </a:extLst>
          </p:cNvPr>
          <p:cNvSpPr/>
          <p:nvPr/>
        </p:nvSpPr>
        <p:spPr>
          <a:xfrm>
            <a:off x="7760253" y="2744459"/>
            <a:ext cx="6534045" cy="4919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Входной слой с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inputSize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параметрами.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Первый скрытый слой – 20 нейронов, SIGMOID,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Второй скрытый слой – 10 нейронов, SIGMOID,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Выходной слой – 1 нейрон (SIGMOID), предсказывающий вероятность роста цены.</a:t>
            </a:r>
          </a:p>
          <a:p>
            <a:pPr>
              <a:lnSpc>
                <a:spcPts val="3000"/>
              </a:lnSpc>
            </a:pP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Сигмоид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как функция активации (для нелинейности)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– бинарная кросс-энтропия (XENT), при которой модель обучается предсказывать вероятность события.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Оптимизатор –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Adam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(быстрая и надежная адаптивная оптимизация).</a:t>
            </a:r>
          </a:p>
          <a:p>
            <a:pPr>
              <a:lnSpc>
                <a:spcPts val="3000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Dropout – 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случайное выключение половины нейронов, чтобы избежать переобучения</a:t>
            </a:r>
          </a:p>
          <a:p>
            <a:pPr>
              <a:lnSpc>
                <a:spcPts val="3000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L2 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регуляризация - штраф за большие веса, помогает уменьшить переобучение</a:t>
            </a:r>
            <a:endParaRPr lang="en-US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03FA8-D73A-4EBA-B1A6-FF4366B1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11" y="0"/>
            <a:ext cx="723498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4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49658" y="842854"/>
            <a:ext cx="574159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(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UI)</a:t>
            </a:r>
            <a:endParaRPr lang="en-US" sz="4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0ABA48-7981-4952-8E13-E0DCCBF90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90"/>
          <a:stretch/>
        </p:blipFill>
        <p:spPr>
          <a:xfrm>
            <a:off x="0" y="-21279"/>
            <a:ext cx="8368748" cy="8211912"/>
          </a:xfrm>
          <a:prstGeom prst="rect">
            <a:avLst/>
          </a:prstGeom>
        </p:spPr>
      </p:pic>
      <p:sp>
        <p:nvSpPr>
          <p:cNvPr id="10" name="Shape 1">
            <a:extLst>
              <a:ext uri="{FF2B5EF4-FFF2-40B4-BE49-F238E27FC236}">
                <a16:creationId xmlns:a16="http://schemas.microsoft.com/office/drawing/2014/main" id="{96E31BE7-6585-4633-949A-FD9C071502B5}"/>
              </a:ext>
            </a:extLst>
          </p:cNvPr>
          <p:cNvSpPr/>
          <p:nvPr/>
        </p:nvSpPr>
        <p:spPr>
          <a:xfrm>
            <a:off x="8998138" y="3928141"/>
            <a:ext cx="4897154" cy="2444493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028766F-82BD-4142-88D2-B0F35DFF1173}"/>
              </a:ext>
            </a:extLst>
          </p:cNvPr>
          <p:cNvSpPr/>
          <p:nvPr/>
        </p:nvSpPr>
        <p:spPr>
          <a:xfrm>
            <a:off x="9237453" y="4343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Интерфейс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C4D2B4D-3790-414A-BA1A-F5129D857E81}"/>
              </a:ext>
            </a:extLst>
          </p:cNvPr>
          <p:cNvSpPr/>
          <p:nvPr/>
        </p:nvSpPr>
        <p:spPr>
          <a:xfrm>
            <a:off x="9252755" y="5237530"/>
            <a:ext cx="4443755" cy="124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Графический интерфейс на основе </a:t>
            </a:r>
            <a:r>
              <a:rPr lang="en-US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Swagger</a:t>
            </a:r>
            <a:endParaRPr lang="en-US" sz="2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6E8F37-A2B8-4487-9EB6-E269F6EC4E9A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38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671FEC-6F85-4DF1-88FF-B69039F7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2" y="56855"/>
            <a:ext cx="7134517" cy="8115889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AA18149B-6DD0-4A2A-A27D-1FA1D28D16E8}"/>
              </a:ext>
            </a:extLst>
          </p:cNvPr>
          <p:cNvSpPr/>
          <p:nvPr/>
        </p:nvSpPr>
        <p:spPr>
          <a:xfrm>
            <a:off x="7566902" y="389083"/>
            <a:ext cx="7272220" cy="163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 (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предсказание)</a:t>
            </a:r>
            <a:endParaRPr lang="en-US" sz="440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C166E924-6780-4074-9D6D-29E675D71B6E}"/>
              </a:ext>
            </a:extLst>
          </p:cNvPr>
          <p:cNvSpPr/>
          <p:nvPr/>
        </p:nvSpPr>
        <p:spPr>
          <a:xfrm>
            <a:off x="7727539" y="2780103"/>
            <a:ext cx="5103877" cy="3085749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6779043-D39F-442F-B026-9510DBEDE4C6}"/>
              </a:ext>
            </a:extLst>
          </p:cNvPr>
          <p:cNvSpPr/>
          <p:nvPr/>
        </p:nvSpPr>
        <p:spPr>
          <a:xfrm>
            <a:off x="7966856" y="3019420"/>
            <a:ext cx="4019736" cy="508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Пример прогнозирования</a:t>
            </a:r>
            <a:endParaRPr lang="en-US" sz="32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F0A6CC9-C9D6-422F-870A-1B6AFD4613E4}"/>
              </a:ext>
            </a:extLst>
          </p:cNvPr>
          <p:cNvSpPr/>
          <p:nvPr/>
        </p:nvSpPr>
        <p:spPr>
          <a:xfrm>
            <a:off x="7966856" y="4114800"/>
            <a:ext cx="4315945" cy="1432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Прогноз для конкретной акции, например, Сбербанка (SBERP).</a:t>
            </a:r>
            <a:endParaRPr lang="en-US" sz="24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B8B3CA8-A230-4FD1-9E3E-BB4F20E315A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1195DF4-FA37-4AC7-B947-8D06A49B950E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881ABCA-789A-41AA-9527-F9768FCA8E13}"/>
              </a:ext>
            </a:extLst>
          </p:cNvPr>
          <p:cNvSpPr/>
          <p:nvPr/>
        </p:nvSpPr>
        <p:spPr>
          <a:xfrm>
            <a:off x="470363" y="810767"/>
            <a:ext cx="3236933" cy="843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ea typeface="Red Hat Text" panose="020B0604020202020204" charset="0"/>
                <a:cs typeface="Red Hat Text" panose="020B0604020202020204" charset="0"/>
              </a:rPr>
              <a:t>Личный опыт</a:t>
            </a:r>
            <a:endParaRPr lang="en-US" sz="4400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A5F93A1-BF04-4138-8E0F-58E386761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79994"/>
              </p:ext>
            </p:extLst>
          </p:nvPr>
        </p:nvGraphicFramePr>
        <p:xfrm>
          <a:off x="470363" y="1785998"/>
          <a:ext cx="13176139" cy="5609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4495">
                  <a:extLst>
                    <a:ext uri="{9D8B030D-6E8A-4147-A177-3AD203B41FA5}">
                      <a16:colId xmlns:a16="http://schemas.microsoft.com/office/drawing/2014/main" val="1265843818"/>
                    </a:ext>
                  </a:extLst>
                </a:gridCol>
                <a:gridCol w="2084495">
                  <a:extLst>
                    <a:ext uri="{9D8B030D-6E8A-4147-A177-3AD203B41FA5}">
                      <a16:colId xmlns:a16="http://schemas.microsoft.com/office/drawing/2014/main" val="2859294363"/>
                    </a:ext>
                  </a:extLst>
                </a:gridCol>
                <a:gridCol w="2084495">
                  <a:extLst>
                    <a:ext uri="{9D8B030D-6E8A-4147-A177-3AD203B41FA5}">
                      <a16:colId xmlns:a16="http://schemas.microsoft.com/office/drawing/2014/main" val="841425187"/>
                    </a:ext>
                  </a:extLst>
                </a:gridCol>
                <a:gridCol w="2999845">
                  <a:extLst>
                    <a:ext uri="{9D8B030D-6E8A-4147-A177-3AD203B41FA5}">
                      <a16:colId xmlns:a16="http://schemas.microsoft.com/office/drawing/2014/main" val="3566783249"/>
                    </a:ext>
                  </a:extLst>
                </a:gridCol>
                <a:gridCol w="1606916">
                  <a:extLst>
                    <a:ext uri="{9D8B030D-6E8A-4147-A177-3AD203B41FA5}">
                      <a16:colId xmlns:a16="http://schemas.microsoft.com/office/drawing/2014/main" val="1116322182"/>
                    </a:ext>
                  </a:extLst>
                </a:gridCol>
                <a:gridCol w="2315893">
                  <a:extLst>
                    <a:ext uri="{9D8B030D-6E8A-4147-A177-3AD203B41FA5}">
                      <a16:colId xmlns:a16="http://schemas.microsoft.com/office/drawing/2014/main" val="933734674"/>
                    </a:ext>
                  </a:extLst>
                </a:gridCol>
              </a:tblGrid>
              <a:tr h="928042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Акция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Текущая цена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Прогноз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Куплено (песочница)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Результат в следующий день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3601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SBERP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301,7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58,35%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183676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3194,6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80,74%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3389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2450896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NVTK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1235,2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82,21%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1318,6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46445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SIBN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623,3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48,86%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04459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LKOH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7288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53,78%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789134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OZON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3888,5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69,85%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4074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5%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806310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YDEX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4306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78,31%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4589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7%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9556783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TATNP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668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46,38%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7993331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TRNFP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1146,2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48,45%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334495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X5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3248,5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75,26%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3349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562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526</Words>
  <Application>Microsoft Office PowerPoint</Application>
  <PresentationFormat>Произвольный</PresentationFormat>
  <Paragraphs>138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Red Hat Text</vt:lpstr>
      <vt:lpstr>Roboto Medium</vt:lpstr>
      <vt:lpstr>Calibri</vt:lpstr>
      <vt:lpstr>Arial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Святослав Милькин</cp:lastModifiedBy>
  <cp:revision>19</cp:revision>
  <dcterms:created xsi:type="dcterms:W3CDTF">2025-03-15T07:11:38Z</dcterms:created>
  <dcterms:modified xsi:type="dcterms:W3CDTF">2025-03-15T19:11:21Z</dcterms:modified>
</cp:coreProperties>
</file>